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23" r:id="rId3"/>
    <p:sldId id="353" r:id="rId4"/>
    <p:sldId id="264" r:id="rId5"/>
    <p:sldId id="280" r:id="rId6"/>
    <p:sldId id="347" r:id="rId7"/>
    <p:sldId id="349" r:id="rId8"/>
    <p:sldId id="351" r:id="rId9"/>
    <p:sldId id="292" r:id="rId10"/>
    <p:sldId id="338" r:id="rId11"/>
    <p:sldId id="340" r:id="rId12"/>
    <p:sldId id="341" r:id="rId13"/>
    <p:sldId id="355" r:id="rId14"/>
    <p:sldId id="342" r:id="rId15"/>
    <p:sldId id="360" r:id="rId16"/>
    <p:sldId id="361" r:id="rId17"/>
    <p:sldId id="362" r:id="rId18"/>
    <p:sldId id="363" r:id="rId19"/>
    <p:sldId id="354" r:id="rId20"/>
    <p:sldId id="364" r:id="rId21"/>
    <p:sldId id="365" r:id="rId22"/>
    <p:sldId id="358" r:id="rId23"/>
    <p:sldId id="357" r:id="rId24"/>
    <p:sldId id="343" r:id="rId25"/>
    <p:sldId id="359" r:id="rId26"/>
    <p:sldId id="356" r:id="rId27"/>
    <p:sldId id="344" r:id="rId28"/>
    <p:sldId id="345" r:id="rId29"/>
    <p:sldId id="346" r:id="rId30"/>
    <p:sldId id="297" r:id="rId31"/>
    <p:sldId id="328" r:id="rId32"/>
    <p:sldId id="329" r:id="rId33"/>
    <p:sldId id="331" r:id="rId34"/>
    <p:sldId id="332" r:id="rId35"/>
    <p:sldId id="368" r:id="rId36"/>
    <p:sldId id="369" r:id="rId37"/>
    <p:sldId id="299" r:id="rId38"/>
    <p:sldId id="350" r:id="rId39"/>
    <p:sldId id="333" r:id="rId40"/>
    <p:sldId id="334" r:id="rId41"/>
    <p:sldId id="366" r:id="rId42"/>
    <p:sldId id="335" r:id="rId43"/>
    <p:sldId id="352" r:id="rId44"/>
    <p:sldId id="348" r:id="rId45"/>
    <p:sldId id="370" r:id="rId46"/>
    <p:sldId id="367" r:id="rId47"/>
    <p:sldId id="337" r:id="rId48"/>
    <p:sldId id="336" r:id="rId49"/>
    <p:sldId id="304" r:id="rId50"/>
    <p:sldId id="372" r:id="rId51"/>
    <p:sldId id="37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178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65"/>
    <p:restoredTop sz="90596"/>
  </p:normalViewPr>
  <p:slideViewPr>
    <p:cSldViewPr snapToGrid="0" snapToObjects="1" showGuides="1">
      <p:cViewPr varScale="1">
        <p:scale>
          <a:sx n="94" d="100"/>
          <a:sy n="94" d="100"/>
        </p:scale>
        <p:origin x="224" y="632"/>
      </p:cViewPr>
      <p:guideLst>
        <p:guide orient="horz" pos="2160"/>
        <p:guide pos="51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74D33-1F06-6145-BA59-D5FB29A4DA51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90658-0A81-474F-8D0C-237B83FB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44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Mindfulness, being free of both the past and future</a:t>
            </a:r>
          </a:p>
          <a:p>
            <a:endParaRPr lang="en-GB" b="0" i="0" u="none" strike="noStrike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0" i="0" u="none" strike="noStrike" dirty="0">
                <a:solidFill>
                  <a:srgbClr val="292929"/>
                </a:solidFill>
                <a:effectLst/>
                <a:latin typeface="source-serif-pro"/>
              </a:rPr>
              <a:t>750ml an hour</a:t>
            </a: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One gram of carbohydrate per kilo of bodyweight, per hour</a:t>
            </a:r>
            <a:endParaRPr lang="en-GB" b="0" i="0" u="none" strike="noStrike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60 grams of a single type of carbohydrates </a:t>
            </a:r>
            <a:endParaRPr lang="en-GB" b="0" i="0" u="none" strike="noStrike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GB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90 grams of mixed carbohydrates  (60 Glucose 30 Fructose)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90658-0A81-474F-8D0C-237B83FB7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09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effectLst/>
                <a:latin typeface="Helvetica" pitchFamily="2" charset="0"/>
              </a:rPr>
              <a:t>This is a funny one. </a:t>
            </a:r>
          </a:p>
          <a:p>
            <a:r>
              <a:rPr lang="en-GB" dirty="0">
                <a:effectLst/>
                <a:latin typeface="Helvetica" pitchFamily="2" charset="0"/>
              </a:rPr>
              <a:t>When you start paddling each season, it is quite common to end up with shoulder Aches and Pains.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One of the easiest ways to open up your shoulder joint is to simply hang off of something from your hands.</a:t>
            </a:r>
          </a:p>
          <a:p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This is the easiest way to get rid of most of those aches. 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90658-0A81-474F-8D0C-237B83FB7A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90658-0A81-474F-8D0C-237B83FB7A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90658-0A81-474F-8D0C-237B83FB7A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42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Instructional or Motivational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90658-0A81-474F-8D0C-237B83FB7A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F528-CD15-B94D-9179-D1FF078C6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17E1A-794E-5543-8279-5A2A04657C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012E5-14C3-4046-B294-7B1C79BEE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97493-3F9F-0E44-B403-19C7E961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3B8C8-FA57-A542-A2F1-3E8FFF27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1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4998C-CABD-574B-916B-F7B5CEDE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54ADB9-A600-D345-AC3C-0917F7448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B75AF-AE1F-4149-8E1F-C661DF43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0CC3E-1035-7C47-AC3F-CBAD0EAA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079DE-8EA3-874A-B31E-ED045673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2D72E5-63D7-E940-AB26-1223110A5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B2140-FDE7-F74B-A320-3A5E1A240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311E0-AC04-1149-A3AE-CE1687156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3D2D0-B648-194A-8556-64E876B0D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14B77-59A2-2247-991B-FD48AECA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8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89BA-03A0-3C4C-B6F4-EFB26C7FF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E8C9-348D-154C-8342-0D82EC35F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D2107-318A-154A-BD4F-EB0A25792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DE830-4F14-9648-93A4-51B1BB93A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5ACE5-24CF-8A4C-A218-0E4D997E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9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3C99-1A9C-2745-A5D1-D220D7FCE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61EB2-9A92-BC4B-8643-BE0FB8C92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A7FB8-16D0-BD45-BC6E-FB17C1FD5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F105E-BD7B-9B44-A672-B95DF260C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15761-FA97-704C-9304-A2D4F1E4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4711-9DC5-9442-AB00-DE00F81C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6F418-2153-B14C-83E1-F9245E283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BF257-5703-DC47-A31B-83FC3844F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9F152-5DF0-C942-887C-5772479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8E821-4FD9-B94D-AF40-88769869F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1A1D8-12F3-EB4A-96B9-E759BEF6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10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A9DD-BDFF-EB4F-98BF-306A4B636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A207-A854-524A-B3B4-5F12D5FE8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96804-C62F-834E-8398-C84D1E2CF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4C378A-8F41-A64A-BDDE-8C3C02F71C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5F6FC-8603-EA40-8B87-5126A634B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D35A60-9E89-C14B-9439-401799A38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1DC6A1-1B93-AB4E-B211-4247DC3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6FCF75-65E9-844F-8ECE-7F7EF570D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838EF-5EAC-C846-BE69-534B57A1F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6D891-7DC9-7F4F-B9AF-150A7B256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1A8722-8969-AF49-B69F-72168712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662BC-4CCE-0045-A2AC-A45AFED0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FA12B-EE02-C849-B334-860BE3071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9777B9-FF70-6347-9F87-17810EBA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40CBC-32CD-1345-8BE3-F275D7F4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9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5EDA2-A920-E448-BFFC-D999C189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4E57F-D0B9-7A43-8576-498E9AE8E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C3EE83-136B-B54F-95F0-3DFCC588B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D9B3E-1AE7-DD4B-8FF3-CF894D08E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2DBF2-2F76-424C-A7F3-8EFC74546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59B5F-AC35-8E4A-AB9F-9F4806BAE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05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B15E-E071-E643-AD96-5A7097F8B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94ACC-1988-8C49-8BD1-F73911455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A554CE-C865-B54A-A3DB-D92F1F64D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FD058-5C5B-4F4B-A3CE-C488FC621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01091-2AAB-8D4F-A7B1-ABB23BB7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D9B6C-77A9-734C-AA7F-5EE85A81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92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1F4DAB-04D9-9C40-9CF5-D31EEDFC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B2CDA-4CC9-1D41-BB70-664B283D5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5EBD-5A71-4E4C-B8B6-025311AF3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4EFDD-0B56-ED4B-9B5C-3720AD10732C}" type="datetimeFigureOut">
              <a:rPr lang="en-US" smtClean="0"/>
              <a:t>3/23/23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5E2D0-D11C-E642-A855-4436363FD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835A7-4D83-C54F-9BA5-7B725E421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DEF10-9EF1-5C43-B767-77096C29D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07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clip/UgkxPV-YZhAaT4RPTvRYh7rnJawYpKT8YsNb?feature=shar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lip/UgkxadK9Wg-r0PLi-fm0wfC0BmNBg6bSVZx5" TargetMode="External"/><Relationship Id="rId7" Type="http://schemas.openxmlformats.org/officeDocument/2006/relationships/hyperlink" Target="https://www.youtube.com/clip/UgkxE5h8demmzY-k89sujnab5vAV4E6371I9" TargetMode="External"/><Relationship Id="rId2" Type="http://schemas.openxmlformats.org/officeDocument/2006/relationships/hyperlink" Target="https://www.youtube.com/clip/UgkxSmtQmXqODEdbuwbI9JkBHi_BhgYKHOv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lip/UgkxeS71yDuEcQngUV8F3vF-Dm1uHXK8vw0u?feature=shares" TargetMode="External"/><Relationship Id="rId5" Type="http://schemas.openxmlformats.org/officeDocument/2006/relationships/hyperlink" Target="https://www.youtube.com/clip/Ugkx7Iof9IHhx40No1gAuZ7IXLA_8EweSksr" TargetMode="External"/><Relationship Id="rId4" Type="http://schemas.openxmlformats.org/officeDocument/2006/relationships/hyperlink" Target="https://www.youtube.com/clip/UgkxihP-zqjWAKAbl6P02qmBbI0fL3uwg8D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clip/UgkxQAAAK0d-sWT2EZ_YNuz-16scxZoYN9a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z--ROAUYh0&amp;t=3108s" TargetMode="External"/><Relationship Id="rId2" Type="http://schemas.openxmlformats.org/officeDocument/2006/relationships/hyperlink" Target="https://www.youtube.com/watch?v=mz--ROAUYh0&amp;t=3104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HGC4xuzci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ydesup.co.uk/" TargetMode="External"/><Relationship Id="rId2" Type="http://schemas.openxmlformats.org/officeDocument/2006/relationships/hyperlink" Target="https://clydewindsurfing.co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admin@clydewindsurfing.co.uk" TargetMode="External"/><Relationship Id="rId5" Type="http://schemas.openxmlformats.org/officeDocument/2006/relationships/hyperlink" Target="https://www.facebook.com/groups/409541942824948" TargetMode="External"/><Relationship Id="rId4" Type="http://schemas.openxmlformats.org/officeDocument/2006/relationships/hyperlink" Target="https://www.facebook.com/clydewindsurfing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C054F6-6BCF-9148-85AE-D1CD7BBC6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7F35-EC81-404C-B23C-4802EF62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839" y="2196789"/>
            <a:ext cx="4360127" cy="2787806"/>
          </a:xfrm>
        </p:spPr>
        <p:txBody>
          <a:bodyPr>
            <a:normAutofit/>
          </a:bodyPr>
          <a:lstStyle/>
          <a:p>
            <a:r>
              <a:rPr lang="en-US" sz="6000" dirty="0"/>
              <a:t>SUP Performance </a:t>
            </a:r>
            <a:endParaRPr lang="en-US" sz="60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sz="5400" dirty="0"/>
              <a:t>Planning</a:t>
            </a:r>
          </a:p>
        </p:txBody>
      </p:sp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910734CD-E650-B44F-B3C6-BDF554BC4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381" y="260780"/>
            <a:ext cx="3690975" cy="63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Paddle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 fontScale="62500" lnSpcReduction="20000"/>
          </a:bodyPr>
          <a:lstStyle/>
          <a:p>
            <a:pPr marL="0" indent="0">
              <a:buNone/>
            </a:pPr>
            <a:r>
              <a:rPr lang="en-GB" b="1" i="1" dirty="0"/>
              <a:t>Count your strokes when things get tough.</a:t>
            </a:r>
            <a:endParaRPr lang="en-GB" dirty="0"/>
          </a:p>
          <a:p>
            <a:r>
              <a:rPr lang="en-GB" dirty="0">
                <a:effectLst/>
              </a:rPr>
              <a:t>It takes your mind off of things</a:t>
            </a:r>
          </a:p>
          <a:p>
            <a:r>
              <a:rPr lang="en-GB" dirty="0">
                <a:effectLst/>
              </a:rPr>
              <a:t>It also helps with a nice smooth rhythm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i="1" dirty="0"/>
              <a:t>Prepare self talk for when things go wrong. </a:t>
            </a:r>
            <a:endParaRPr lang="en-GB" dirty="0"/>
          </a:p>
          <a:p>
            <a:r>
              <a:rPr lang="en-GB" dirty="0">
                <a:effectLst/>
              </a:rPr>
              <a:t>If you always fade in the middle of the race, then prepare for this. </a:t>
            </a:r>
          </a:p>
          <a:p>
            <a:r>
              <a:rPr lang="en-GB" dirty="0">
                <a:effectLst/>
              </a:rPr>
              <a:t>Prepare whatever motivational words you need to get you through. 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Know your Goals</a:t>
            </a:r>
            <a:endParaRPr lang="en-GB" dirty="0"/>
          </a:p>
          <a:p>
            <a:r>
              <a:rPr lang="en-GB" dirty="0">
                <a:effectLst/>
              </a:rPr>
              <a:t>Why does this race matter. Why are you doing it</a:t>
            </a:r>
          </a:p>
          <a:p>
            <a:r>
              <a:rPr lang="en-GB" dirty="0">
                <a:effectLst/>
              </a:rPr>
              <a:t>Do you have a Nemesis that you simply “Must Beat”</a:t>
            </a:r>
          </a:p>
          <a:p>
            <a:r>
              <a:rPr lang="en-GB" dirty="0">
                <a:effectLst/>
              </a:rPr>
              <a:t>If it matters enough, then you can motivate yourself</a:t>
            </a:r>
          </a:p>
          <a:p>
            <a:r>
              <a:rPr lang="en-GB" dirty="0">
                <a:effectLst/>
              </a:rPr>
              <a:t>If it does not, then chill a little, and just enjoy a slightly slower race.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dirty="0"/>
              <a:t>Fuel yourself</a:t>
            </a:r>
            <a:endParaRPr lang="en-GB" dirty="0"/>
          </a:p>
          <a:p>
            <a:r>
              <a:rPr lang="en-GB" dirty="0">
                <a:effectLst/>
              </a:rPr>
              <a:t>Start </a:t>
            </a:r>
            <a:r>
              <a:rPr lang="en-GB" dirty="0" err="1">
                <a:effectLst/>
              </a:rPr>
              <a:t>Fueled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Drink enough</a:t>
            </a:r>
          </a:p>
          <a:p>
            <a:r>
              <a:rPr lang="en-GB" dirty="0">
                <a:effectLst/>
              </a:rPr>
              <a:t>Eat enough of the right things, but not too much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Enjoy Yourself</a:t>
            </a:r>
            <a:endParaRPr lang="en-GB" dirty="0"/>
          </a:p>
          <a:p>
            <a:r>
              <a:rPr lang="en-GB" dirty="0">
                <a:effectLst/>
              </a:rPr>
              <a:t>Although it might take a couple of days to realise that you were having fun. </a:t>
            </a:r>
          </a:p>
        </p:txBody>
      </p:sp>
    </p:spTree>
    <p:extLst>
      <p:ext uri="{BB962C8B-B14F-4D97-AF65-F5344CB8AC3E}">
        <p14:creationId xmlns:p14="http://schemas.microsoft.com/office/powerpoint/2010/main" val="296629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Sweep</a:t>
            </a:r>
          </a:p>
          <a:p>
            <a:pPr marL="0" indent="0">
              <a:buNone/>
            </a:pPr>
            <a:r>
              <a:rPr lang="en-GB" b="1" i="1" dirty="0"/>
              <a:t>Buoy Turns</a:t>
            </a:r>
          </a:p>
          <a:p>
            <a:pPr marL="0" indent="0">
              <a:buNone/>
            </a:pPr>
            <a:r>
              <a:rPr lang="en-GB" b="1" i="1" dirty="0"/>
              <a:t>Cross Bow Rudder 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5970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Sweep</a:t>
            </a:r>
          </a:p>
        </p:txBody>
      </p:sp>
      <p:pic>
        <p:nvPicPr>
          <p:cNvPr id="7" name="Picture 6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CC64E083-D039-354B-057B-CE2769782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34" y="36513"/>
            <a:ext cx="272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2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r>
              <a:rPr lang="en-GB" b="1" i="1" dirty="0"/>
              <a:t>Sweep</a:t>
            </a:r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1E54A0-B69F-FDD5-4123-CDB85315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069"/>
              </p:ext>
            </p:extLst>
          </p:nvPr>
        </p:nvGraphicFramePr>
        <p:xfrm>
          <a:off x="6096000" y="3095943"/>
          <a:ext cx="6092952" cy="739140"/>
        </p:xfrm>
        <a:graphic>
          <a:graphicData uri="http://schemas.openxmlformats.org/drawingml/2006/table">
            <a:tbl>
              <a:tblPr/>
              <a:tblGrid>
                <a:gridCol w="6092952">
                  <a:extLst>
                    <a:ext uri="{9D8B030D-6E8A-4147-A177-3AD203B41FA5}">
                      <a16:colId xmlns:a16="http://schemas.microsoft.com/office/drawing/2014/main" val="2385144986"/>
                    </a:ext>
                  </a:extLst>
                </a:gridCol>
              </a:tblGrid>
              <a:tr h="592101"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  <a:hlinkClick r:id="rId2"/>
                        </a:rPr>
                        <a:t>https://youtube.com/clip/UgkxPV-YZhAaT4RPTvRYh7rnJawYpKT8YsNb?feature=shares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177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550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Buoy Turns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ABA9051-9C7B-75E8-1D8F-00272C9A7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87" y="36513"/>
            <a:ext cx="3218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4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Buoy Turns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8D43F3D-4B02-6E29-0EC8-B1878CB3F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73" y="245327"/>
            <a:ext cx="4227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14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Buoy Turns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EF9B3-1926-A44E-2A4A-CB4F67AEE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212" y="36513"/>
            <a:ext cx="3314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9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Buoy Turns</a:t>
            </a:r>
          </a:p>
        </p:txBody>
      </p:sp>
      <p:pic>
        <p:nvPicPr>
          <p:cNvPr id="7" name="Picture 6" descr="A picture containing text, dark, gauge&#10;&#10;Description automatically generated">
            <a:extLst>
              <a:ext uri="{FF2B5EF4-FFF2-40B4-BE49-F238E27FC236}">
                <a16:creationId xmlns:a16="http://schemas.microsoft.com/office/drawing/2014/main" id="{8E3C0BBC-45BC-30AC-52AC-4D8C51CC2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719" y="33453"/>
            <a:ext cx="1779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88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8"/>
            <a:ext cx="7741644" cy="8097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Buoy Turns</a:t>
            </a:r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A7EA82C-5D79-8322-21D6-D02DFBFD2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52" y="1990395"/>
            <a:ext cx="7988400" cy="43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3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9488" y="245327"/>
            <a:ext cx="6129464" cy="660838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endParaRPr lang="en-GB" b="1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E055BE-7BE0-1F95-5E23-A4BD64F18A8B}"/>
              </a:ext>
            </a:extLst>
          </p:cNvPr>
          <p:cNvSpPr txBox="1"/>
          <p:nvPr/>
        </p:nvSpPr>
        <p:spPr>
          <a:xfrm>
            <a:off x="4167268" y="3247382"/>
            <a:ext cx="1892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i="1" dirty="0"/>
              <a:t>Buoy Turns.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B4899-5B68-4DAC-78FC-64D985B1A3E8}"/>
              </a:ext>
            </a:extLst>
          </p:cNvPr>
          <p:cNvSpPr txBox="1"/>
          <p:nvPr/>
        </p:nvSpPr>
        <p:spPr>
          <a:xfrm>
            <a:off x="6096000" y="-30439"/>
            <a:ext cx="6096000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3600" b="1" dirty="0"/>
              <a:t>Good</a:t>
            </a:r>
            <a:endParaRPr lang="en-GB" sz="3600" b="1" dirty="0">
              <a:hlinkClick r:id="rId2"/>
            </a:endParaRPr>
          </a:p>
          <a:p>
            <a:pPr marL="0" indent="0">
              <a:buNone/>
            </a:pPr>
            <a:r>
              <a:rPr lang="en-GB" b="1" i="1" dirty="0">
                <a:hlinkClick r:id="rId2"/>
              </a:rPr>
              <a:t>https://www.youtube.com/clip/UgkxSmtQmXqODEdbuwbI9JkBHi_BhgYKHOvx</a:t>
            </a: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r>
              <a:rPr lang="en-GB" sz="3600" b="1" dirty="0"/>
              <a:t>Better</a:t>
            </a:r>
            <a:endParaRPr lang="en-GB" sz="3600" b="1" i="1" dirty="0"/>
          </a:p>
          <a:p>
            <a:pPr marL="0" indent="0">
              <a:buNone/>
            </a:pPr>
            <a:r>
              <a:rPr lang="en-GB" b="1" i="1" dirty="0">
                <a:hlinkClick r:id="rId3"/>
              </a:rPr>
              <a:t>https://www.youtube.com/clip/UgkxadK9Wg-r0PLi-fm0wfC0BmNBg6bSVZx5</a:t>
            </a: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r>
              <a:rPr lang="en-GB" sz="3600" b="1" dirty="0"/>
              <a:t>Best</a:t>
            </a:r>
            <a:endParaRPr lang="en-GB" sz="3600" b="1" i="1" dirty="0">
              <a:hlinkClick r:id="rId4"/>
            </a:endParaRPr>
          </a:p>
          <a:p>
            <a:pPr marL="0" indent="0">
              <a:buNone/>
            </a:pPr>
            <a:r>
              <a:rPr lang="en-GB" b="1" i="1" dirty="0">
                <a:hlinkClick r:id="rId4"/>
              </a:rPr>
              <a:t>https://www.youtube.com/clip/UgkxihP-zqjWAKAbl6P02qmBbI0fL3uwg8DS</a:t>
            </a: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r>
              <a:rPr lang="en-GB" b="1" i="1" dirty="0">
                <a:hlinkClick r:id="rId5"/>
              </a:rPr>
              <a:t>https://www.youtube.com/clip/Ugkx7Iof9IHhx40No1gAuZ7IXLA_8EweSksr</a:t>
            </a:r>
            <a:endParaRPr lang="en-GB" b="1" i="1" dirty="0"/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r>
              <a:rPr lang="en-GB" b="1" i="1" dirty="0">
                <a:hlinkClick r:id="rId6"/>
              </a:rPr>
              <a:t>https://www.youtube.com/clip/UgkxeS71yDuEcQngUV8F3vF-Dm1uHXK8vw0u?feature=shares</a:t>
            </a:r>
            <a:endParaRPr lang="en-GB" b="1" i="1" dirty="0"/>
          </a:p>
          <a:p>
            <a:pPr marL="0" indent="0">
              <a:buNone/>
            </a:pPr>
            <a:r>
              <a:rPr lang="en-GB" b="1" i="1" dirty="0"/>
              <a:t>\</a:t>
            </a:r>
          </a:p>
          <a:p>
            <a:pPr marL="0" indent="0">
              <a:buNone/>
            </a:pPr>
            <a:endParaRPr lang="en-GB" b="1" i="1" dirty="0"/>
          </a:p>
          <a:p>
            <a:pPr marL="0" indent="0">
              <a:buNone/>
            </a:pPr>
            <a:r>
              <a:rPr lang="en-GB" b="1" i="1" dirty="0">
                <a:hlinkClick r:id="rId7"/>
              </a:rPr>
              <a:t>https://www.youtube.com/clip/UgkxE5h8demmzY-k89sujnab5vAV4E6371I9</a:t>
            </a:r>
            <a:r>
              <a:rPr lang="en-GB" b="1" i="1" dirty="0"/>
              <a:t> </a:t>
            </a:r>
          </a:p>
          <a:p>
            <a:pPr marL="0" indent="0">
              <a:buNone/>
            </a:pPr>
            <a:endParaRPr lang="en-GB" b="1" i="1" dirty="0"/>
          </a:p>
        </p:txBody>
      </p:sp>
    </p:spTree>
    <p:extLst>
      <p:ext uri="{BB962C8B-B14F-4D97-AF65-F5344CB8AC3E}">
        <p14:creationId xmlns:p14="http://schemas.microsoft.com/office/powerpoint/2010/main" val="216316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C054F6-6BCF-9148-85AE-D1CD7BBC6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7F35-EC81-404C-B23C-4802EF629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839" y="2196789"/>
            <a:ext cx="4360127" cy="2787806"/>
          </a:xfrm>
        </p:spPr>
        <p:txBody>
          <a:bodyPr>
            <a:normAutofit fontScale="70000" lnSpcReduction="20000"/>
          </a:bodyPr>
          <a:lstStyle/>
          <a:p>
            <a:r>
              <a:rPr lang="en-US" sz="6000" dirty="0"/>
              <a:t>Performance </a:t>
            </a:r>
            <a:endParaRPr lang="en-US" sz="6000" dirty="0">
              <a:solidFill>
                <a:schemeClr val="accent1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sz="5400" dirty="0"/>
              <a:t>Paddle</a:t>
            </a:r>
          </a:p>
          <a:p>
            <a:r>
              <a:rPr lang="en-US" sz="5400" dirty="0"/>
              <a:t>Group</a:t>
            </a:r>
          </a:p>
          <a:p>
            <a:endParaRPr lang="en-US" sz="5400" dirty="0"/>
          </a:p>
          <a:p>
            <a:r>
              <a:rPr lang="en-US" sz="5400" dirty="0"/>
              <a:t>(PPG)</a:t>
            </a:r>
          </a:p>
        </p:txBody>
      </p:sp>
      <p:pic>
        <p:nvPicPr>
          <p:cNvPr id="4" name="Picture 3" descr="A red squar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397C878-B7AA-6995-F4F8-27AF481B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705" y="359927"/>
            <a:ext cx="3832327" cy="64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Bad Buoy </a:t>
            </a:r>
          </a:p>
          <a:p>
            <a:pPr marL="0" indent="0">
              <a:buNone/>
            </a:pPr>
            <a:r>
              <a:rPr lang="en-GB" b="1" i="1" dirty="0"/>
              <a:t>Turns</a:t>
            </a:r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2E80265-84C6-5924-E776-CCA626DB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734" y="33453"/>
            <a:ext cx="32506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5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Bad Buoy </a:t>
            </a:r>
          </a:p>
          <a:p>
            <a:pPr marL="0" indent="0">
              <a:buNone/>
            </a:pPr>
            <a:r>
              <a:rPr lang="en-GB" b="1" i="1" dirty="0"/>
              <a:t>Turns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BBED9DA-884C-0092-40B2-597B4CB4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242" y="36513"/>
            <a:ext cx="4938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89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Cross Bow </a:t>
            </a:r>
          </a:p>
          <a:p>
            <a:pPr marL="0" indent="0">
              <a:buNone/>
            </a:pPr>
            <a:r>
              <a:rPr lang="en-GB" b="1" i="1" dirty="0"/>
              <a:t>Rudder </a:t>
            </a:r>
            <a:endParaRPr lang="en-GB" dirty="0">
              <a:effectLst/>
            </a:endParaRPr>
          </a:p>
        </p:txBody>
      </p:sp>
      <p:pic>
        <p:nvPicPr>
          <p:cNvPr id="5" name="Picture 4" descr="A close-up of a watch&#10;&#10;Description automatically generated with low confidence">
            <a:extLst>
              <a:ext uri="{FF2B5EF4-FFF2-40B4-BE49-F238E27FC236}">
                <a16:creationId xmlns:a16="http://schemas.microsoft.com/office/drawing/2014/main" id="{F6976C8D-DFF8-8C95-F929-A5A4A058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33" y="36513"/>
            <a:ext cx="272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3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Cross Bow </a:t>
            </a:r>
          </a:p>
          <a:p>
            <a:pPr marL="0" indent="0">
              <a:buNone/>
            </a:pPr>
            <a:r>
              <a:rPr lang="en-GB" b="1" i="1" dirty="0"/>
              <a:t>Rudder </a:t>
            </a:r>
            <a:endParaRPr lang="en-GB" dirty="0">
              <a:effectLst/>
            </a:endParaRPr>
          </a:p>
        </p:txBody>
      </p:sp>
      <p:pic>
        <p:nvPicPr>
          <p:cNvPr id="5" name="Picture 4" descr="A close-up of a rocket&#10;&#10;Description automatically generated with low confidence">
            <a:extLst>
              <a:ext uri="{FF2B5EF4-FFF2-40B4-BE49-F238E27FC236}">
                <a16:creationId xmlns:a16="http://schemas.microsoft.com/office/drawing/2014/main" id="{1DD64D2C-4A63-293C-4718-2E330A6CF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33" y="36513"/>
            <a:ext cx="30841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Cross Bow </a:t>
            </a:r>
          </a:p>
          <a:p>
            <a:pPr marL="0" indent="0">
              <a:buNone/>
            </a:pPr>
            <a:r>
              <a:rPr lang="en-GB" b="1" i="1" dirty="0"/>
              <a:t>Rudder </a:t>
            </a:r>
            <a:endParaRPr lang="en-GB" dirty="0">
              <a:effectLst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A5E85CF-AF6B-79DC-E5B1-8AC3944B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449" y="36513"/>
            <a:ext cx="3584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54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Cross Bow </a:t>
            </a:r>
          </a:p>
          <a:p>
            <a:pPr marL="0" indent="0">
              <a:buNone/>
            </a:pPr>
            <a:r>
              <a:rPr lang="en-GB" b="1" i="1" dirty="0"/>
              <a:t>Rudder </a:t>
            </a:r>
            <a:endParaRPr lang="en-GB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D8B7D-FDCC-50FF-36D0-F832A2E96673}"/>
              </a:ext>
            </a:extLst>
          </p:cNvPr>
          <p:cNvSpPr txBox="1"/>
          <p:nvPr/>
        </p:nvSpPr>
        <p:spPr>
          <a:xfrm>
            <a:off x="6377354" y="3139287"/>
            <a:ext cx="58146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https://www.youtube.com/clip/UgkxQAAAK0d-sWT2EZ_YNuz-16scxZoYN9a5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982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268" y="245327"/>
            <a:ext cx="1892220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/>
              <a:t>ICF Worlds</a:t>
            </a:r>
          </a:p>
          <a:p>
            <a:pPr marL="0" indent="0">
              <a:buNone/>
            </a:pPr>
            <a:r>
              <a:rPr lang="en-GB" b="1" i="1" dirty="0"/>
              <a:t>Technical </a:t>
            </a:r>
          </a:p>
          <a:p>
            <a:pPr marL="0" indent="0">
              <a:buNone/>
            </a:pPr>
            <a:r>
              <a:rPr lang="en-GB" b="1" i="1" dirty="0"/>
              <a:t>Finals </a:t>
            </a:r>
          </a:p>
          <a:p>
            <a:pPr marL="0" indent="0">
              <a:buNone/>
            </a:pPr>
            <a:r>
              <a:rPr lang="en-GB" b="1" i="1" dirty="0"/>
              <a:t>2021</a:t>
            </a:r>
            <a:endParaRPr lang="en-GB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F6C3E-8D34-9B7C-015B-9CB60D427022}"/>
              </a:ext>
            </a:extLst>
          </p:cNvPr>
          <p:cNvSpPr txBox="1"/>
          <p:nvPr/>
        </p:nvSpPr>
        <p:spPr>
          <a:xfrm>
            <a:off x="6096000" y="624334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https://www.youtube.com/watch?v=mz--ROAUYh0&amp;t=3104s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picture containing text, outdoor, person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1ADAA4D-F3E9-D597-C79B-1C59C1188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177" y="1727930"/>
            <a:ext cx="6027133" cy="340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1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Exercise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5400" b="1" i="1" dirty="0"/>
              <a:t>Passive Shoulder Hangs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70C0"/>
                </a:solidFill>
                <a:effectLst/>
                <a:hlinkClick r:id="rId3"/>
              </a:rPr>
              <a:t>https://</a:t>
            </a:r>
            <a:r>
              <a:rPr lang="en-GB" sz="2400" dirty="0" err="1">
                <a:solidFill>
                  <a:srgbClr val="0070C0"/>
                </a:solidFill>
                <a:effectLst/>
                <a:hlinkClick r:id="rId3"/>
              </a:rPr>
              <a:t>www.youtube.com</a:t>
            </a:r>
            <a:r>
              <a:rPr lang="en-GB" sz="2400" dirty="0">
                <a:solidFill>
                  <a:srgbClr val="0070C0"/>
                </a:solidFill>
                <a:effectLst/>
                <a:hlinkClick r:id="rId3"/>
              </a:rPr>
              <a:t>/</a:t>
            </a:r>
            <a:r>
              <a:rPr lang="en-GB" sz="2400" dirty="0" err="1">
                <a:solidFill>
                  <a:srgbClr val="0070C0"/>
                </a:solidFill>
                <a:effectLst/>
                <a:hlinkClick r:id="rId3"/>
              </a:rPr>
              <a:t>watch?v</a:t>
            </a:r>
            <a:r>
              <a:rPr lang="en-GB" sz="2400" dirty="0">
                <a:solidFill>
                  <a:srgbClr val="0070C0"/>
                </a:solidFill>
                <a:effectLst/>
                <a:hlinkClick r:id="rId3"/>
              </a:rPr>
              <a:t>=hHGC4xuzci4</a:t>
            </a:r>
            <a:endParaRPr lang="en-GB" sz="24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8070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Exercise of the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Chin Up Bar</a:t>
            </a:r>
            <a:endParaRPr lang="en-GB" sz="1600" dirty="0">
              <a:effectLst/>
              <a:latin typeface="Aptly" panose="02000000000000000000" pitchFamily="2" charset="77"/>
            </a:endParaRP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A kids playground with climbing bars or swings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(Only do this if you are actually at the playground with your kids...)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Door Frames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Stand on something that lets you get your fingers over the top of a door frame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You don’t need your entire weight on it, but enough to stretch out your shoulders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Make sure the door frame will take the strain first :-o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TRX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If you have TRX Straps then this is great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Shorten them as much as possible and hold the handles whilst sticking your bum back until your arms are stretched out above you.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Lat Pulldown machine in the gym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Just set the weight to Max and swing from the  bar.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(Be ready for people ”helpfully” telling you, that your meant to use less weight)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Tree’s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These are my favourite :-)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Walls</a:t>
            </a:r>
            <a:br>
              <a:rPr lang="en-GB" sz="1600" b="1" dirty="0">
                <a:effectLst/>
                <a:latin typeface="Aptly" panose="02000000000000000000" pitchFamily="2" charset="77"/>
              </a:rPr>
            </a:br>
            <a:r>
              <a:rPr lang="en-GB" sz="1600" dirty="0">
                <a:effectLst/>
                <a:latin typeface="Aptly" panose="02000000000000000000" pitchFamily="2" charset="77"/>
              </a:rPr>
              <a:t>These can hurt though</a:t>
            </a:r>
          </a:p>
          <a:p>
            <a:pPr>
              <a:spcAft>
                <a:spcPts val="600"/>
              </a:spcAft>
            </a:pPr>
            <a:r>
              <a:rPr lang="en-GB" sz="1600" b="1" dirty="0">
                <a:effectLst/>
                <a:latin typeface="Aptly" panose="02000000000000000000" pitchFamily="2" charset="77"/>
              </a:rPr>
              <a:t>Any railing or post that is firmly embedded in the ground. 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This is like hanging but horizontally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Grab the post at Waist height.</a:t>
            </a:r>
            <a:br>
              <a:rPr lang="en-GB" sz="1600" dirty="0">
                <a:effectLst/>
                <a:latin typeface="Helvetica" pitchFamily="2" charset="0"/>
              </a:rPr>
            </a:br>
            <a:r>
              <a:rPr lang="en-GB" sz="1600" dirty="0">
                <a:effectLst/>
                <a:latin typeface="Helvetica" pitchFamily="2" charset="0"/>
              </a:rPr>
              <a:t>Walk Backwards until your body and arms are stretched out almost horizontally</a:t>
            </a:r>
            <a:endParaRPr lang="en-GB" sz="12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327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Exercise of the Week</a:t>
            </a:r>
          </a:p>
        </p:txBody>
      </p:sp>
      <p:pic>
        <p:nvPicPr>
          <p:cNvPr id="7" name="Content Placeholder 6" descr="A picture containing fence, outdoor, tree, wooden&#10;&#10;Description automatically generated">
            <a:extLst>
              <a:ext uri="{FF2B5EF4-FFF2-40B4-BE49-F238E27FC236}">
                <a16:creationId xmlns:a16="http://schemas.microsoft.com/office/drawing/2014/main" id="{3F65B2FF-B302-2E30-E137-4A32E4074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7268" y="-4293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76133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530B4-E05B-7644-9521-44DAAC76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B1A03-D7A4-FA42-8FD5-406BCF303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Website </a:t>
            </a:r>
          </a:p>
          <a:p>
            <a:r>
              <a:rPr lang="en-US" dirty="0">
                <a:hlinkClick r:id="rId2"/>
              </a:rPr>
              <a:t>https://clydewindsurfing.co.uk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https://clydesup.co.uk/</a:t>
            </a:r>
            <a:r>
              <a:rPr lang="en-US" dirty="0"/>
              <a:t>(for PPG Only)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Facebook Page </a:t>
            </a:r>
            <a:br>
              <a:rPr lang="en-US" dirty="0"/>
            </a:br>
            <a:r>
              <a:rPr lang="en-US" dirty="0">
                <a:hlinkClick r:id="rId4"/>
              </a:rPr>
              <a:t>https://www.facebook.com/clydewindsurfing/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Facebook Group </a:t>
            </a:r>
          </a:p>
          <a:p>
            <a:r>
              <a:rPr lang="en-US" dirty="0">
                <a:hlinkClick r:id="rId5"/>
              </a:rPr>
              <a:t>https://www.facebook.com/groups/409541942824948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/>
              <a:t>Email</a:t>
            </a:r>
          </a:p>
          <a:p>
            <a:r>
              <a:rPr lang="en-US" dirty="0">
                <a:hlinkClick r:id="rId6"/>
              </a:rPr>
              <a:t>admin@clydewindsurfing.co.uk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53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Races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ptly" panose="02000000000000000000" pitchFamily="2" charset="77"/>
              </a:rPr>
              <a:t>Have a look at all the races you want to do this year.</a:t>
            </a:r>
            <a:br>
              <a:rPr lang="en-US" dirty="0">
                <a:latin typeface="Aptly" panose="02000000000000000000" pitchFamily="2" charset="77"/>
              </a:rPr>
            </a:br>
            <a:endParaRPr lang="en-US" dirty="0">
              <a:latin typeface="Aptly" panose="02000000000000000000" pitchFamily="2" charset="77"/>
            </a:endParaRPr>
          </a:p>
          <a:p>
            <a:r>
              <a:rPr lang="en-GB" dirty="0">
                <a:effectLst/>
                <a:latin typeface="Aptly" panose="02000000000000000000" pitchFamily="2" charset="77"/>
              </a:rPr>
              <a:t>You will rank them as: </a:t>
            </a:r>
          </a:p>
          <a:p>
            <a:r>
              <a:rPr lang="en-GB" sz="2400" b="1" dirty="0">
                <a:effectLst/>
                <a:latin typeface="Aptly" panose="02000000000000000000" pitchFamily="2" charset="77"/>
              </a:rPr>
              <a:t>A</a:t>
            </a:r>
            <a:r>
              <a:rPr lang="en-GB" sz="2400" dirty="0">
                <a:effectLst/>
                <a:latin typeface="Aptly" panose="02000000000000000000" pitchFamily="2" charset="77"/>
              </a:rPr>
              <a:t>:  These are your key races. The whole year is geared around these.</a:t>
            </a:r>
          </a:p>
          <a:p>
            <a:r>
              <a:rPr lang="en-GB" sz="2400" b="1" dirty="0">
                <a:effectLst/>
                <a:latin typeface="Aptly" panose="02000000000000000000" pitchFamily="2" charset="77"/>
              </a:rPr>
              <a:t>B</a:t>
            </a:r>
            <a:r>
              <a:rPr lang="en-GB" sz="2400" dirty="0">
                <a:effectLst/>
                <a:latin typeface="Aptly" panose="02000000000000000000" pitchFamily="2" charset="77"/>
              </a:rPr>
              <a:t>:   These are still competitive races but should not be allowed to derail training</a:t>
            </a:r>
          </a:p>
          <a:p>
            <a:r>
              <a:rPr lang="en-GB" sz="2400" b="1" dirty="0">
                <a:effectLst/>
                <a:latin typeface="Aptly" panose="02000000000000000000" pitchFamily="2" charset="77"/>
              </a:rPr>
              <a:t>C</a:t>
            </a:r>
            <a:r>
              <a:rPr lang="en-GB" sz="2400" dirty="0">
                <a:effectLst/>
                <a:latin typeface="Aptly" panose="02000000000000000000" pitchFamily="2" charset="77"/>
              </a:rPr>
              <a:t>:   These are races that you treat as a training session.  </a:t>
            </a:r>
          </a:p>
          <a:p>
            <a:pPr marL="0" indent="0">
              <a:buNone/>
            </a:pPr>
            <a:endParaRPr lang="en-US" b="1" dirty="0">
              <a:latin typeface="Aptly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22115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Calendar them out and work out how much time you have until the first key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Decide what you want to improve between now and that race.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Start working backwards from the date adding in relevant blocks.  </a:t>
            </a:r>
          </a:p>
        </p:txBody>
      </p:sp>
    </p:spTree>
    <p:extLst>
      <p:ext uri="{BB962C8B-B14F-4D97-AF65-F5344CB8AC3E}">
        <p14:creationId xmlns:p14="http://schemas.microsoft.com/office/powerpoint/2010/main" val="3587629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78420"/>
            <a:ext cx="7451394" cy="651567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The plan will be made up of focussed training blocks that fit together into a periodised plan</a:t>
            </a:r>
          </a:p>
          <a:p>
            <a:pPr marL="0" indent="0">
              <a:buNone/>
            </a:pPr>
            <a:endParaRPr lang="en-GB" dirty="0"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dirty="0">
                <a:effectLst/>
                <a:latin typeface="Helvetica" pitchFamily="2" charset="0"/>
              </a:rPr>
              <a:t>The block focus will be on one of these: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Base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Building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Maintaining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Taper and Race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Recover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b="1" i="1" dirty="0">
                <a:effectLst/>
                <a:latin typeface="Aptly" panose="02000000000000000000" pitchFamily="2" charset="77"/>
              </a:rPr>
              <a:t>For each of your “A” races, you work backwards. </a:t>
            </a:r>
            <a:endParaRPr lang="en-GB" dirty="0">
              <a:effectLst/>
              <a:latin typeface="Aptly" panose="02000000000000000000" pitchFamily="2" charset="77"/>
            </a:endParaRPr>
          </a:p>
          <a:p>
            <a:pPr lvl="1"/>
            <a:r>
              <a:rPr lang="en-GB" dirty="0">
                <a:effectLst/>
                <a:latin typeface="Helvetica" pitchFamily="2" charset="0"/>
              </a:rPr>
              <a:t>The last week before a race is the Taper Phase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Building Phases come before that to change your performance to match that race</a:t>
            </a:r>
          </a:p>
          <a:p>
            <a:pPr lvl="1"/>
            <a:r>
              <a:rPr lang="en-GB" dirty="0">
                <a:effectLst/>
                <a:latin typeface="Helvetica" pitchFamily="2" charset="0"/>
              </a:rPr>
              <a:t>Base Phases come before Building to get a solid base of miles under your belt.</a:t>
            </a:r>
          </a:p>
        </p:txBody>
      </p:sp>
    </p:spTree>
    <p:extLst>
      <p:ext uri="{BB962C8B-B14F-4D97-AF65-F5344CB8AC3E}">
        <p14:creationId xmlns:p14="http://schemas.microsoft.com/office/powerpoint/2010/main" val="2974944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463D7107-6763-75BD-45F7-B78FDA430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-1"/>
            <a:ext cx="5111262" cy="6783253"/>
          </a:xfrm>
        </p:spPr>
      </p:pic>
    </p:spTree>
    <p:extLst>
      <p:ext uri="{BB962C8B-B14F-4D97-AF65-F5344CB8AC3E}">
        <p14:creationId xmlns:p14="http://schemas.microsoft.com/office/powerpoint/2010/main" val="3043987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041B82A3-0CB3-1366-8E26-646248149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065" y="146537"/>
            <a:ext cx="5375673" cy="6692165"/>
          </a:xfrm>
        </p:spPr>
      </p:pic>
    </p:spTree>
    <p:extLst>
      <p:ext uri="{BB962C8B-B14F-4D97-AF65-F5344CB8AC3E}">
        <p14:creationId xmlns:p14="http://schemas.microsoft.com/office/powerpoint/2010/main" val="518994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5613AA69-F352-8A3D-2260-4BEE056A2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1477" y="591344"/>
            <a:ext cx="6887225" cy="5416062"/>
          </a:xfrm>
        </p:spPr>
      </p:pic>
    </p:spTree>
    <p:extLst>
      <p:ext uri="{BB962C8B-B14F-4D97-AF65-F5344CB8AC3E}">
        <p14:creationId xmlns:p14="http://schemas.microsoft.com/office/powerpoint/2010/main" val="512278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Yearly Plans</a:t>
            </a:r>
          </a:p>
        </p:txBody>
      </p:sp>
      <p:pic>
        <p:nvPicPr>
          <p:cNvPr id="6" name="Picture 5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093B6D47-DD80-8ABE-932E-6AD24268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2538207"/>
            <a:ext cx="7772400" cy="169189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298E538-0238-F57E-AB0C-06E4C0487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118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Mindset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37" y="414136"/>
            <a:ext cx="7451394" cy="61027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>
                <a:effectLst/>
                <a:latin typeface="Aptly" panose="02000000000000000000" pitchFamily="2" charset="77"/>
              </a:rPr>
              <a:t>Mindset Basics</a:t>
            </a:r>
            <a:br>
              <a:rPr lang="en-GB" b="1" i="1" dirty="0">
                <a:effectLst/>
                <a:latin typeface="Aptly" panose="02000000000000000000" pitchFamily="2" charset="77"/>
              </a:rPr>
            </a:br>
            <a:endParaRPr lang="en-GB" dirty="0">
              <a:effectLst/>
              <a:latin typeface="Aptly" panose="02000000000000000000" pitchFamily="2" charset="77"/>
            </a:endParaRPr>
          </a:p>
          <a:p>
            <a:r>
              <a:rPr lang="en-GB" dirty="0">
                <a:effectLst/>
                <a:latin typeface="Helvetica" pitchFamily="2" charset="0"/>
              </a:rPr>
              <a:t>Your mental skills are probably more important than physical ones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They seem harder to train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They are not really that hard but ARE very poorly understood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This week  we will cover some basic areas to start thinking about: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4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Sabotage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937" y="414136"/>
            <a:ext cx="7451394" cy="6102754"/>
          </a:xfrm>
        </p:spPr>
        <p:txBody>
          <a:bodyPr anchor="ctr"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Everyone sabotages themselves all the time.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It’s our natural mechanism for making us quit before we do something really stupid and get ourselves killed.</a:t>
            </a:r>
            <a:br>
              <a:rPr lang="en-GB" dirty="0">
                <a:effectLst/>
                <a:latin typeface="Helvetica" pitchFamily="2" charset="0"/>
              </a:rPr>
            </a:br>
            <a:r>
              <a:rPr lang="en-GB" dirty="0">
                <a:effectLst/>
                <a:latin typeface="Helvetica" pitchFamily="2" charset="0"/>
              </a:rPr>
              <a:t> </a:t>
            </a:r>
          </a:p>
          <a:p>
            <a:r>
              <a:rPr lang="en-GB" dirty="0">
                <a:effectLst/>
                <a:latin typeface="Helvetica" pitchFamily="2" charset="0"/>
              </a:rPr>
              <a:t>It is evolved for chasing mammoths, but a bit over the top for your average SUP race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We must learn to recognise “when the self sabotage mechanism is limiting us too much”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1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Sabotage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i="1" dirty="0">
                <a:effectLst/>
                <a:latin typeface="Aptly" panose="02000000000000000000" pitchFamily="2" charset="77"/>
              </a:rPr>
              <a:t>Investigate our actions and emotions </a:t>
            </a:r>
            <a:br>
              <a:rPr lang="en-GB" b="1" i="1" dirty="0">
                <a:effectLst/>
                <a:latin typeface="Aptly" panose="02000000000000000000" pitchFamily="2" charset="77"/>
              </a:rPr>
            </a:br>
            <a:endParaRPr lang="en-GB" dirty="0">
              <a:effectLst/>
              <a:latin typeface="Aptly" panose="02000000000000000000" pitchFamily="2" charset="77"/>
            </a:endParaRPr>
          </a:p>
          <a:p>
            <a:r>
              <a:rPr lang="en-GB" dirty="0">
                <a:effectLst/>
                <a:latin typeface="Helvetica" pitchFamily="2" charset="0"/>
              </a:rPr>
              <a:t>We need to learn to review how we react to situations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We then need to catalogue them and decide if we react well to them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After this we plan how we “want to react” to them in the future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Why Race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Paddling Faster Basics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Turning Faster Basics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Exercise of the week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Key Races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Annual Training Plans Basics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Sabotage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Goals, Beliefs and Trust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Mental Resilience Toolkit Part 1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Self Talk</a:t>
            </a:r>
            <a:endParaRPr lang="en-GB" dirty="0"/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rgbClr val="1B0702"/>
                </a:solidFill>
                <a:effectLst/>
              </a:rPr>
              <a:t>Homework Exercise :-o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6928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7451394" cy="7057292"/>
          </a:xfrm>
        </p:spPr>
        <p:txBody>
          <a:bodyPr anchor="t" anchorCtr="0">
            <a:normAutofit fontScale="85000" lnSpcReduction="20000"/>
          </a:bodyPr>
          <a:lstStyle/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Volunteering at a race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Entering your first race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Actually turning up at the first race </a:t>
            </a:r>
            <a:b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</a:br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(Not the same as entering 😐 )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Finishing your first race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Hitting a certain time target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Improving your time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Racing with friends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Beating your friends (you are getting hooked)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Beating other people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Training with Friends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Having Fun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Getting Fitter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Feeling better about yourself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Joining a community and meeting new people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Publishing your times (Ouch. You’ve got it bad now)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Writing articles</a:t>
            </a:r>
          </a:p>
          <a:p>
            <a:r>
              <a:rPr lang="en-GB" dirty="0">
                <a:solidFill>
                  <a:srgbClr val="1A1A1A"/>
                </a:solidFill>
                <a:effectLst/>
                <a:latin typeface="Helvetica Neue" panose="02000503000000020004" pitchFamily="2" charset="0"/>
              </a:rPr>
              <a:t>Writing a book (You are a lost cause)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56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0"/>
            <a:ext cx="7451394" cy="7057292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en-GB" sz="4400" dirty="0"/>
              <a:t>Achieving our goals and dreams is fantastic, but that's not the most important thing about setting goals. </a:t>
            </a:r>
          </a:p>
          <a:p>
            <a:pPr marL="0" indent="0">
              <a:buNone/>
            </a:pPr>
            <a:endParaRPr lang="en-GB" sz="4400" dirty="0"/>
          </a:p>
          <a:p>
            <a:pPr marL="0" indent="0">
              <a:buNone/>
            </a:pPr>
            <a:r>
              <a:rPr lang="en-GB" sz="4400" dirty="0"/>
              <a:t>The most important thing is the type of person that we become along the way.</a:t>
            </a:r>
            <a:endParaRPr lang="en-US" sz="6000" i="1" dirty="0"/>
          </a:p>
        </p:txBody>
      </p:sp>
    </p:spTree>
    <p:extLst>
      <p:ext uri="{BB962C8B-B14F-4D97-AF65-F5344CB8AC3E}">
        <p14:creationId xmlns:p14="http://schemas.microsoft.com/office/powerpoint/2010/main" val="705016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Beliefs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Is your image of yourself. </a:t>
            </a:r>
          </a:p>
          <a:p>
            <a:r>
              <a:rPr lang="en-GB" dirty="0">
                <a:effectLst/>
                <a:latin typeface="Helvetica" pitchFamily="2" charset="0"/>
              </a:rPr>
              <a:t>Is inward looking</a:t>
            </a:r>
          </a:p>
          <a:p>
            <a:r>
              <a:rPr lang="en-GB" dirty="0">
                <a:effectLst/>
                <a:latin typeface="Helvetica" pitchFamily="2" charset="0"/>
              </a:rPr>
              <a:t>Is an idealised version of yourself </a:t>
            </a:r>
          </a:p>
          <a:p>
            <a:r>
              <a:rPr lang="en-GB" dirty="0">
                <a:effectLst/>
                <a:latin typeface="Helvetica" pitchFamily="2" charset="0"/>
              </a:rPr>
              <a:t>May be accurate, or not</a:t>
            </a:r>
          </a:p>
          <a:p>
            <a:r>
              <a:rPr lang="en-GB" dirty="0">
                <a:effectLst/>
                <a:latin typeface="Helvetica" pitchFamily="2" charset="0"/>
              </a:rPr>
              <a:t>Often only looks at the good stuff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4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Limiting Beliefs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dirty="0"/>
              <a:t>What beliefs stop you performing as well as you dream of</a:t>
            </a:r>
            <a:endParaRPr lang="en-US" b="1" dirty="0"/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650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741644" cy="6102754"/>
          </a:xfrm>
        </p:spPr>
        <p:txBody>
          <a:bodyPr anchor="ctr">
            <a:normAutofit/>
          </a:bodyPr>
          <a:lstStyle/>
          <a:p>
            <a:r>
              <a:rPr lang="en-GB" sz="3200" dirty="0">
                <a:effectLst/>
                <a:latin typeface="Helvetica" pitchFamily="2" charset="0"/>
              </a:rPr>
              <a:t>Trust is how that self image reacts with the real world</a:t>
            </a:r>
          </a:p>
          <a:p>
            <a:r>
              <a:rPr lang="en-GB" sz="3200" dirty="0">
                <a:effectLst/>
                <a:latin typeface="Helvetica" pitchFamily="2" charset="0"/>
              </a:rPr>
              <a:t>It is a fuller picture built up with the benefit of experience</a:t>
            </a:r>
          </a:p>
          <a:p>
            <a:r>
              <a:rPr lang="en-GB" sz="3200" dirty="0">
                <a:effectLst/>
                <a:latin typeface="Helvetica" pitchFamily="2" charset="0"/>
              </a:rPr>
              <a:t>It is more realistic</a:t>
            </a:r>
          </a:p>
          <a:p>
            <a:r>
              <a:rPr lang="en-GB" sz="3200" dirty="0">
                <a:effectLst/>
                <a:latin typeface="Helvetica" pitchFamily="2" charset="0"/>
              </a:rPr>
              <a:t>Sometimes it really sucks</a:t>
            </a:r>
          </a:p>
          <a:p>
            <a:r>
              <a:rPr lang="en-GB" sz="3200" dirty="0">
                <a:effectLst/>
                <a:latin typeface="Helvetica" pitchFamily="2" charset="0"/>
              </a:rPr>
              <a:t>It may be the basis of your self improvement plan. (Things you want to fix) </a:t>
            </a:r>
          </a:p>
          <a:p>
            <a:pPr lvl="1"/>
            <a:endParaRPr lang="en-US" sz="3200" b="1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98384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Stress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Imbalance of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b="1" dirty="0"/>
              <a:t>Demand </a:t>
            </a:r>
          </a:p>
          <a:p>
            <a:pPr marL="0" indent="0" algn="ctr">
              <a:buNone/>
            </a:pPr>
            <a:r>
              <a:rPr lang="en-US" dirty="0"/>
              <a:t>vs </a:t>
            </a:r>
          </a:p>
          <a:p>
            <a:pPr marL="0" indent="0" algn="ctr">
              <a:buNone/>
            </a:pPr>
            <a:r>
              <a:rPr lang="en-US" b="1" dirty="0"/>
              <a:t>Perceived Capacity to Respond 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1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DOUBT</a:t>
            </a:r>
          </a:p>
          <a:p>
            <a:pPr marL="0" indent="0" algn="ctr">
              <a:buNone/>
            </a:pPr>
            <a:r>
              <a:rPr lang="en-US" b="1" dirty="0"/>
              <a:t>Lowered Perception of Capacity to Respond 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b="1" dirty="0"/>
              <a:t>TRUST</a:t>
            </a:r>
          </a:p>
          <a:p>
            <a:pPr marL="0" indent="0" algn="ctr">
              <a:buNone/>
            </a:pPr>
            <a:r>
              <a:rPr lang="en-US" b="1" dirty="0"/>
              <a:t>Calibrated Perception of Capacity to Respond 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30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TOOLKIT</a:t>
            </a:r>
            <a:b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Self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To help us react how we want to, we create some cues or sentences, (self talk), to prompt us how to react when they occur. 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Start to use this Self Talk to prompt your behaviour into new patterns. </a:t>
            </a:r>
            <a:br>
              <a:rPr lang="en-GB" dirty="0">
                <a:effectLst/>
                <a:latin typeface="Helvetica" pitchFamily="2" charset="0"/>
              </a:rPr>
            </a:br>
            <a:endParaRPr lang="en-GB" dirty="0">
              <a:effectLst/>
              <a:latin typeface="Helvetica" pitchFamily="2" charset="0"/>
            </a:endParaRPr>
          </a:p>
          <a:p>
            <a:r>
              <a:rPr lang="en-GB" dirty="0">
                <a:effectLst/>
                <a:latin typeface="Helvetica" pitchFamily="2" charset="0"/>
              </a:rPr>
              <a:t>Review how well each Cue works and tweak them as needed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086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8" y="591344"/>
            <a:ext cx="3593936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TOOLKIT</a:t>
            </a:r>
            <a:b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451394" cy="610275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Think about your relationship with: </a:t>
            </a:r>
          </a:p>
          <a:p>
            <a:r>
              <a:rPr lang="en-US" b="1" dirty="0"/>
              <a:t>Sabotage</a:t>
            </a:r>
          </a:p>
          <a:p>
            <a:r>
              <a:rPr lang="en-US" b="1" dirty="0"/>
              <a:t>Beliefs</a:t>
            </a:r>
          </a:p>
          <a:p>
            <a:r>
              <a:rPr lang="en-US" b="1" dirty="0"/>
              <a:t>Limiting Beliefs</a:t>
            </a:r>
          </a:p>
          <a:p>
            <a:r>
              <a:rPr lang="en-US" b="1" dirty="0"/>
              <a:t>Trust</a:t>
            </a:r>
          </a:p>
          <a:p>
            <a:r>
              <a:rPr lang="en-US" b="1" dirty="0"/>
              <a:t>Self Talk v1</a:t>
            </a:r>
          </a:p>
          <a:p>
            <a:pPr lvl="1"/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1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1A65DE-D8D2-75A4-34D2-00717AD03ACF}"/>
              </a:ext>
            </a:extLst>
          </p:cNvPr>
          <p:cNvSpPr txBox="1"/>
          <p:nvPr/>
        </p:nvSpPr>
        <p:spPr>
          <a:xfrm>
            <a:off x="304800" y="276888"/>
            <a:ext cx="11582400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200" b="1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Week 2</a:t>
            </a:r>
            <a:br>
              <a:rPr lang="en-GB" sz="3200" b="1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</a:br>
            <a:endParaRPr lang="en-GB" sz="3200" b="0" i="0" u="none" strike="noStrike" dirty="0">
              <a:solidFill>
                <a:srgbClr val="1B070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Physical Training Patterns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Physical Transformation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On the water Skills: Recovery and Catch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Motivation: You have to know your WHY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Mental Resilience Toolkit Part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Limiting Beliefs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Hopes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Fears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Self Talk Part 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32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Homework Exercise :-o</a:t>
            </a:r>
          </a:p>
          <a:p>
            <a:pPr algn="l"/>
            <a:endParaRPr lang="en-GB" b="0" i="0" u="none" strike="noStrike" dirty="0">
              <a:solidFill>
                <a:srgbClr val="1B0702"/>
              </a:solidFill>
              <a:effectLst/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3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, logo&#10;&#10;Description automatically generated">
            <a:extLst>
              <a:ext uri="{FF2B5EF4-FFF2-40B4-BE49-F238E27FC236}">
                <a16:creationId xmlns:a16="http://schemas.microsoft.com/office/drawing/2014/main" id="{0E540376-79C1-C9E5-9215-874C7E83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" y="0"/>
            <a:ext cx="14669730" cy="11002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23863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99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579406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1A65DE-D8D2-75A4-34D2-00717AD03ACF}"/>
              </a:ext>
            </a:extLst>
          </p:cNvPr>
          <p:cNvSpPr txBox="1"/>
          <p:nvPr/>
        </p:nvSpPr>
        <p:spPr>
          <a:xfrm>
            <a:off x="398585" y="441011"/>
            <a:ext cx="1139483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Week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Feedback and Awareness: How to use them to drive improvements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Training Peaks: Managing Goals, Sessions, Periodisation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Mental Resilience Toolkit Part 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Feelings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Breathing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Strengths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Weaknesses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Gratitude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TRUST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Personal Performance Statement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1B0702"/>
                </a:solidFill>
                <a:effectLst/>
                <a:latin typeface="Open Sans" panose="020B0606030504020204" pitchFamily="34" charset="0"/>
              </a:rPr>
              <a:t>Why Race (Revisited)</a:t>
            </a:r>
          </a:p>
          <a:p>
            <a:pPr algn="ctr"/>
            <a:endParaRPr lang="en-US" sz="9600" dirty="0">
              <a:latin typeface="Aptly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521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1A65DE-D8D2-75A4-34D2-00717AD03ACF}"/>
              </a:ext>
            </a:extLst>
          </p:cNvPr>
          <p:cNvSpPr txBox="1"/>
          <p:nvPr/>
        </p:nvSpPr>
        <p:spPr>
          <a:xfrm>
            <a:off x="3048000" y="297319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Aptly" panose="02000000000000000000" pitchFamily="2" charset="77"/>
                <a:cs typeface="Futura Medium" panose="020B0602020204020303" pitchFamily="34" charset="-79"/>
              </a:rPr>
              <a:t>fin</a:t>
            </a:r>
            <a:endParaRPr lang="en-US" sz="7200" dirty="0">
              <a:latin typeface="Aptly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284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 fontScale="92500" lnSpcReduction="20000"/>
          </a:bodyPr>
          <a:lstStyle/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Why Race?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Racing is really hard 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You need to train if you want to improve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Nobody at work will have heard of the races you are entering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Young bendy people make it all look so easy</a:t>
            </a: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So why bother Racing?</a:t>
            </a:r>
            <a:br>
              <a:rPr lang="en-GB" b="0" i="0" dirty="0">
                <a:solidFill>
                  <a:srgbClr val="222222"/>
                </a:solidFill>
                <a:effectLst/>
                <a:latin typeface="??"/>
              </a:rPr>
            </a:br>
            <a:endParaRPr lang="en-GB" b="0" i="0" dirty="0">
              <a:solidFill>
                <a:srgbClr val="222222"/>
              </a:solidFill>
              <a:effectLst/>
              <a:latin typeface="??"/>
            </a:endParaRP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Community: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It’s great to hang out with like minded and positive people.</a:t>
            </a:r>
            <a:br>
              <a:rPr lang="en-GB" b="0" i="0" dirty="0">
                <a:solidFill>
                  <a:srgbClr val="222222"/>
                </a:solidFill>
                <a:effectLst/>
                <a:latin typeface="??"/>
              </a:rPr>
            </a:br>
            <a:endParaRPr lang="en-GB" b="0" i="0" dirty="0">
              <a:solidFill>
                <a:srgbClr val="222222"/>
              </a:solidFill>
              <a:effectLst/>
              <a:latin typeface="??"/>
            </a:endParaRP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Challenges: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It’s a great Bucket List item.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Lots of challenge mixed in with heaps of achievement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You get to set and exceed your own goals</a:t>
            </a:r>
          </a:p>
        </p:txBody>
      </p:sp>
    </p:spTree>
    <p:extLst>
      <p:ext uri="{BB962C8B-B14F-4D97-AF65-F5344CB8AC3E}">
        <p14:creationId xmlns:p14="http://schemas.microsoft.com/office/powerpoint/2010/main" val="317060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 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133815"/>
            <a:ext cx="7741644" cy="6719892"/>
          </a:xfrm>
        </p:spPr>
        <p:txBody>
          <a:bodyPr anchor="ctr">
            <a:normAutofit fontScale="70000" lnSpcReduction="20000"/>
          </a:bodyPr>
          <a:lstStyle/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Health &amp; Fitness: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It will make you fitter and get you outside more often</a:t>
            </a:r>
          </a:p>
          <a:p>
            <a:pPr marL="0" indent="0" algn="l">
              <a:buNone/>
            </a:pPr>
            <a:b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</a:b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Self Improvement: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Racing will provide the means to improve yourself all the way from from Fitness to Mental Health.</a:t>
            </a:r>
            <a:br>
              <a:rPr lang="en-GB" b="0" i="0" dirty="0">
                <a:solidFill>
                  <a:srgbClr val="222222"/>
                </a:solidFill>
                <a:effectLst/>
                <a:latin typeface="??"/>
              </a:rPr>
            </a:b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And hopefully this will make you feel good 😊</a:t>
            </a:r>
            <a:br>
              <a:rPr lang="en-GB" b="0" i="0" dirty="0">
                <a:solidFill>
                  <a:srgbClr val="222222"/>
                </a:solidFill>
                <a:effectLst/>
                <a:latin typeface="??"/>
              </a:rPr>
            </a:br>
            <a:endParaRPr lang="en-GB" b="0" i="0" dirty="0">
              <a:solidFill>
                <a:srgbClr val="222222"/>
              </a:solidFill>
              <a:effectLst/>
              <a:latin typeface="??"/>
            </a:endParaRPr>
          </a:p>
          <a:p>
            <a:pPr marL="0" indent="0" algn="l">
              <a:buNone/>
            </a:pP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Fun: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Sometimes it is fun at the time (Type 1 fun) 😊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Sometimes it is fun 3 days later when you are sitting at a desk wishing you were back out on the water (Type 2 fun) 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It is also fun to watch other people racing 😊</a:t>
            </a:r>
          </a:p>
          <a:p>
            <a:pPr marL="0" indent="0" algn="l">
              <a:buNone/>
            </a:pPr>
            <a:b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</a:br>
            <a:r>
              <a:rPr lang="en-GB" b="1" i="0" dirty="0">
                <a:solidFill>
                  <a:srgbClr val="222222"/>
                </a:solidFill>
                <a:effectLst/>
                <a:latin typeface="var(--h2-font)"/>
              </a:rPr>
              <a:t>Mental Health: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It really takes you out of the every day groove and into a different place.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Sprints and Technical races do this instantly.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Endurance racing is more of an acquired taste. It takes a while but once you are hooked it may become a lifelong obsession.</a:t>
            </a:r>
          </a:p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??"/>
              </a:rPr>
              <a:t>There are loads of reasons to race and as you improve, your motivations will change. Its worth looking at Goals and deciding what ones suit you now.</a:t>
            </a:r>
          </a:p>
        </p:txBody>
      </p:sp>
    </p:spTree>
    <p:extLst>
      <p:ext uri="{BB962C8B-B14F-4D97-AF65-F5344CB8AC3E}">
        <p14:creationId xmlns:p14="http://schemas.microsoft.com/office/powerpoint/2010/main" val="242678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, logo&#10;&#10;Description automatically generated">
            <a:extLst>
              <a:ext uri="{FF2B5EF4-FFF2-40B4-BE49-F238E27FC236}">
                <a16:creationId xmlns:a16="http://schemas.microsoft.com/office/drawing/2014/main" id="{0E540376-79C1-C9E5-9215-874C7E83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" y="0"/>
            <a:ext cx="14669730" cy="11002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238636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990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79382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688AB-740D-9B48-8F95-A60CF09F4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1344"/>
            <a:ext cx="4167268" cy="558561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Paddle Faster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EAD81-9576-0943-B68C-B3D17DAF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245327"/>
            <a:ext cx="7741644" cy="6434253"/>
          </a:xfrm>
        </p:spPr>
        <p:txBody>
          <a:bodyPr anchor="ctr"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/>
              <a:t>To paddle faster you just need to: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Breathe</a:t>
            </a:r>
            <a:endParaRPr lang="en-GB" dirty="0"/>
          </a:p>
          <a:p>
            <a:r>
              <a:rPr lang="en-GB" dirty="0">
                <a:effectLst/>
              </a:rPr>
              <a:t>Breathe in and out every stroke. If that is too fast then do every 1.5 strokes or every 2 strokes. </a:t>
            </a:r>
          </a:p>
          <a:p>
            <a:r>
              <a:rPr lang="en-GB" dirty="0">
                <a:effectLst/>
              </a:rPr>
              <a:t>Really concentrate on Breathing Out. Breathing in is the easy part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i="1" dirty="0"/>
              <a:t>Look where you are going:</a:t>
            </a:r>
            <a:endParaRPr lang="en-GB" dirty="0"/>
          </a:p>
          <a:p>
            <a:r>
              <a:rPr lang="en-GB" dirty="0">
                <a:effectLst/>
              </a:rPr>
              <a:t>This will make you paddle a straighter course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Use your whole body and not just your arms</a:t>
            </a:r>
            <a:endParaRPr lang="en-GB" dirty="0"/>
          </a:p>
          <a:p>
            <a:r>
              <a:rPr lang="en-GB" dirty="0">
                <a:effectLst/>
              </a:rPr>
              <a:t>This include dropping your body weight onto the  paddle at the catch and using it as an advantage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Pull the paddle in a straight line: </a:t>
            </a:r>
            <a:endParaRPr lang="en-GB" dirty="0"/>
          </a:p>
          <a:p>
            <a:r>
              <a:rPr lang="en-GB" dirty="0">
                <a:effectLst/>
              </a:rPr>
              <a:t>Don’t follow the curve of the boards rail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b="1" i="1" dirty="0"/>
              <a:t>Smooth the board out: </a:t>
            </a:r>
            <a:endParaRPr lang="en-GB" dirty="0"/>
          </a:p>
          <a:p>
            <a:r>
              <a:rPr lang="en-GB" dirty="0">
                <a:effectLst/>
              </a:rPr>
              <a:t>Don’t bounce up and down or rock from side to side too much.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i="1" dirty="0"/>
              <a:t>Paddle more strokes per minute: </a:t>
            </a:r>
            <a:endParaRPr lang="en-GB" dirty="0"/>
          </a:p>
          <a:p>
            <a:r>
              <a:rPr lang="en-GB" dirty="0">
                <a:effectLst/>
              </a:rPr>
              <a:t>More strokes means more speed.</a:t>
            </a:r>
          </a:p>
          <a:p>
            <a:r>
              <a:rPr lang="en-GB" dirty="0">
                <a:effectLst/>
              </a:rPr>
              <a:t>It is not about pulling the blade harder. All the quick wins are on the  </a:t>
            </a:r>
            <a:r>
              <a:rPr lang="en-GB" b="1" dirty="0">
                <a:effectLst/>
              </a:rPr>
              <a:t>Exit, Recovery, Reach and Catch.</a:t>
            </a:r>
            <a:endParaRPr lang="en-GB" dirty="0">
              <a:effectLst/>
            </a:endParaRPr>
          </a:p>
          <a:p>
            <a:r>
              <a:rPr lang="en-GB" dirty="0">
                <a:effectLst/>
              </a:rPr>
              <a:t>“So you know that nice slow bit you do to recover in between each stroke....That needs to speed up....A LOT”</a:t>
            </a:r>
          </a:p>
        </p:txBody>
      </p:sp>
    </p:spTree>
    <p:extLst>
      <p:ext uri="{BB962C8B-B14F-4D97-AF65-F5344CB8AC3E}">
        <p14:creationId xmlns:p14="http://schemas.microsoft.com/office/powerpoint/2010/main" val="2750356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</TotalTime>
  <Words>2042</Words>
  <Application>Microsoft Macintosh PowerPoint</Application>
  <PresentationFormat>Widescreen</PresentationFormat>
  <Paragraphs>330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5" baseType="lpstr">
      <vt:lpstr>??</vt:lpstr>
      <vt:lpstr>Aptly</vt:lpstr>
      <vt:lpstr>arial</vt:lpstr>
      <vt:lpstr>arial</vt:lpstr>
      <vt:lpstr>Calibri</vt:lpstr>
      <vt:lpstr>Calibri Light</vt:lpstr>
      <vt:lpstr>Futura Medium</vt:lpstr>
      <vt:lpstr>Google Sans</vt:lpstr>
      <vt:lpstr>Helvetica</vt:lpstr>
      <vt:lpstr>Helvetica Neue</vt:lpstr>
      <vt:lpstr>Open Sans</vt:lpstr>
      <vt:lpstr>source-serif-pro</vt:lpstr>
      <vt:lpstr>var(--h2-font)</vt:lpstr>
      <vt:lpstr>Office Theme</vt:lpstr>
      <vt:lpstr>   </vt:lpstr>
      <vt:lpstr>   </vt:lpstr>
      <vt:lpstr>Resources</vt:lpstr>
      <vt:lpstr>Today</vt:lpstr>
      <vt:lpstr>WHY</vt:lpstr>
      <vt:lpstr>Why Race</vt:lpstr>
      <vt:lpstr>Why Race</vt:lpstr>
      <vt:lpstr>WHY</vt:lpstr>
      <vt:lpstr>Paddle Faster</vt:lpstr>
      <vt:lpstr>Paddle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Turn Faster</vt:lpstr>
      <vt:lpstr>Exercise of the Week</vt:lpstr>
      <vt:lpstr>Exercise of the Week</vt:lpstr>
      <vt:lpstr>Exercise of the Week</vt:lpstr>
      <vt:lpstr>Key Races</vt:lpstr>
      <vt:lpstr>Yearly Plans</vt:lpstr>
      <vt:lpstr>Yearly Plans</vt:lpstr>
      <vt:lpstr>Yearly Plans</vt:lpstr>
      <vt:lpstr>Yearly Plans</vt:lpstr>
      <vt:lpstr>Yearly Plans</vt:lpstr>
      <vt:lpstr>Yearly Plans</vt:lpstr>
      <vt:lpstr>Mindset</vt:lpstr>
      <vt:lpstr>Sabotage</vt:lpstr>
      <vt:lpstr>Sabotage</vt:lpstr>
      <vt:lpstr>Goals</vt:lpstr>
      <vt:lpstr>Goals</vt:lpstr>
      <vt:lpstr>Beliefs</vt:lpstr>
      <vt:lpstr>Limiting Beliefs</vt:lpstr>
      <vt:lpstr>Trust</vt:lpstr>
      <vt:lpstr>Trust</vt:lpstr>
      <vt:lpstr>Trust</vt:lpstr>
      <vt:lpstr>TOOLKIT  Self Talk</vt:lpstr>
      <vt:lpstr>TOOLKIT  Homework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CLYDE Windsurfing &amp; SUP</dc:title>
  <dc:creator>Martin Kerr</dc:creator>
  <cp:lastModifiedBy>Martin Kerr</cp:lastModifiedBy>
  <cp:revision>82</cp:revision>
  <cp:lastPrinted>2021-03-07T21:00:05Z</cp:lastPrinted>
  <dcterms:created xsi:type="dcterms:W3CDTF">2021-03-07T12:08:18Z</dcterms:created>
  <dcterms:modified xsi:type="dcterms:W3CDTF">2023-03-23T18:03:58Z</dcterms:modified>
</cp:coreProperties>
</file>